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56" r:id="rId5"/>
    <p:sldId id="288" r:id="rId6"/>
    <p:sldId id="293" r:id="rId7"/>
    <p:sldId id="294" r:id="rId8"/>
    <p:sldId id="295" r:id="rId9"/>
    <p:sldId id="300" r:id="rId10"/>
    <p:sldId id="292" r:id="rId11"/>
    <p:sldId id="297" r:id="rId12"/>
    <p:sldId id="298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285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pos="7512" userDrawn="1">
          <p15:clr>
            <a:srgbClr val="A4A3A4"/>
          </p15:clr>
        </p15:guide>
        <p15:guide id="4" pos="144" userDrawn="1">
          <p15:clr>
            <a:srgbClr val="A4A3A4"/>
          </p15:clr>
        </p15:guide>
        <p15:guide id="5" orient="horz" pos="867" userDrawn="1">
          <p15:clr>
            <a:srgbClr val="A4A3A4"/>
          </p15:clr>
        </p15:guide>
        <p15:guide id="6" orient="horz" pos="40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52" autoAdjust="0"/>
  </p:normalViewPr>
  <p:slideViewPr>
    <p:cSldViewPr snapToGrid="0" showGuides="1">
      <p:cViewPr varScale="1">
        <p:scale>
          <a:sx n="62" d="100"/>
          <a:sy n="62" d="100"/>
        </p:scale>
        <p:origin x="64" y="240"/>
      </p:cViewPr>
      <p:guideLst>
        <p:guide orient="horz" pos="2328"/>
        <p:guide pos="3864"/>
        <p:guide pos="7512"/>
        <p:guide pos="144"/>
        <p:guide orient="horz" pos="867"/>
        <p:guide orient="horz" pos="405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465D3EB-CBDD-4100-83B7-3BFE0A8F411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72B4595-A79D-4567-9FE1-DCF31A42B3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5C0719-993D-42E1-80ED-8F01056F36C2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0E452F-E862-4273-987C-980229E5320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EE394C-9AD7-48EA-AB0F-18032A3E097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0421AD-3AC0-48CB-8727-BB447FD2264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1598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D3BC9C-6C58-464F-B94E-FD73C5FB016E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60DC36-8EFA-4378-9855-E019C55AC4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0536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52789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BB2DC3-CB14-05A7-6AC9-189A780128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6D1FD79-4C5C-F778-7A30-FDE5E3F6C96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8321301-EE70-6F4D-0C45-95CBABACF5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9C4513-F5BF-CAE6-D694-99B7E8D140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3321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CEAB49-381C-66FB-37E7-0587D430BD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49F7C12-AAA6-D954-C1F8-D6F14C42A7E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37F2F93-E46B-950A-AA80-70883BA9290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456758-224E-E37B-1ADA-35014589C31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5949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8F6E8D-EB5D-EA04-28D9-4137B81974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CD4D9DD-D0AD-416D-0282-39D70A01DE5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7059F76-D629-E6EA-1316-0C6B2EA978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C35334A-F5C0-00E2-0B96-4C299280936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0602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936D52-D146-504C-3931-D0831E252B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2757735-9978-B38D-49DC-31D1277F1FD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28C9B15-2DBE-8626-C62C-331C8F0A05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0B68E0-16C4-3170-BA6A-412E921712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50723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B3160F-20A8-FDAE-1223-B68DBD8147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A761E1B-9FF3-D1C1-E6DF-F052FFB388E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88B42E-67C6-2E1D-4B58-4B4DAFFE50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1AACD9-90E7-FF54-6692-6E497DC91B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53242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23AF86-BB04-75E4-5EC1-CE6A5F4921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FD389D5-8CF7-A9BE-3706-7B5D5ECC1DC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8531C83-4D1E-1ABA-B68E-89974AF498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B67655-1D7C-82A1-D68E-310D29A0DA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1664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7DDD0F-F52F-A9AC-7B98-35ABAC1FA8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D8FDDDF-D4B6-1564-5A18-F45B19922E7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8D6D153-D629-E1BD-A44A-0E25824C50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26B781-4632-48DC-8A53-EF77117CA96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044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F0E615-0BA7-31EA-2184-28A6421DFA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CC9468E-C3C1-8488-AFE6-5ACF6A90E67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100490E-F440-55A5-E602-8BCD5934C0E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7E0DB0-1DC3-9BAA-BB65-D1D64F7BC7D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4217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6FDB18-7367-01B9-B422-B55D0C48B93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3F778D7-3F22-1E0E-AE01-332A7FD885F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A1EC679-3406-21F8-FB53-CF6868C9E4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A9B329-E1AC-4F7C-51F2-D8258D8C24E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38471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51ADD3-0BDA-4D44-085F-C9E21DCBB0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8FC930D-B09D-31DD-B068-E445D3C14D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F43BC92-9F1D-357F-6124-8B19481DC9C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DC98C1-3D78-DE0D-7996-CD2E4FD5D5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998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CD6B12-106B-5B05-8D37-2D191AD082C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C14DD0C-96A2-86A7-1B36-E74C0B5F6A5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3F3D54D4-826A-5EB2-909F-4034C2AD6C8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98EA31-4C70-6F31-EB90-36DA2FAF61E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009316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918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7DEFB9-BB9F-2A28-AAB6-215F1856C7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EF7B539-A152-CDBA-2725-C39A86914D6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58C9DAB-150B-7872-6F58-F25E93D9C2D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4A7856-BAA0-FF7E-1B9A-2837A9385D1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8861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D5EA0A-2D4A-76EC-8ECB-2C4E94937D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F0CE9B12-22B3-897E-38DB-A189C23FFA2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A569DFF-14CB-E7EC-6684-C0A033FF864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8CEA31-B5D5-4CDD-D247-6E8D85786A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0861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6422EA-A292-0BC0-238C-5F392037DB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4EA9074-B869-02E0-950B-8B78E9B0856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B5D173E-B515-14D9-807D-3C8AB230F8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86DD7F-0256-79B7-FE39-CA508049A3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9088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0578553-3B84-0707-0AD4-333C1A87CB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59F139C2-7E40-87F1-299D-444D6DAD618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7FD082B-FFCE-9135-BC1A-7B4A115A297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505A9D-6B62-85DD-5328-FE1C0C3569D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6762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B72817-569C-E850-148B-8221EC0CFC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4FFA0D7-A109-2DAE-6898-A4D5B112799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DCC4E8F8-2AC4-6215-05F4-7D7403F06D3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9B3474-BDE9-E0F4-7349-CEA75321907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42315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7B47AB2-C98C-CAA1-7F68-A8FCBBF584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9EB1D48-7C31-6401-1F00-919C1717C7B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529C375-7CB9-23E8-13DF-2A77870AD2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A89F8F-210F-5F48-8014-8D2263DEF93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76245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0120F0-0764-F401-BBF3-BA3979F4AB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6AF2E84-42C6-1861-C094-20B41E973F0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A9B5044-58AB-880E-B8BB-6013166D2AC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4E4AC2-16D4-79AD-2271-69E743DCB3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E60DC36-8EFA-4378-9855-E019C55AC472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4090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F864C-44C4-4000-952D-01F31BFB3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392E06-C914-467E-9D4F-BD763EDA2D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BEFBAF-82E9-49AD-B2CF-7D154E024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D8006A-94B1-44F7-972D-56767EDE3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7BFAB-D84B-45E1-A0BD-2516AC14F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564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7B869-BFB2-4C20-8AB1-46704BB3D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F007DB-4F12-4428-9C48-5120DF0704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FFA8DA-0E31-4CA6-BBFC-2467AAD1D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4974BD-9845-459A-9AAA-12731E2507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A71B0A-FDFB-4B2C-A9EC-2334C5900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409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60B5D73-1652-4A8E-B5A3-101523D729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B7FB99-7425-444D-B602-01B672BCE8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EA9C5-552A-48A1-AB54-ED54209B3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3AAA3-4155-48FB-8F00-16DBE0C9C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94EAE-CB3C-4DEF-A66D-583C7AAC92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680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07FBE-061D-452C-A8A6-213063CFD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3A3535-1708-499D-B5D2-7D8F9FD182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B06063-A112-49AB-80C8-504D99ECD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4C8D5-F898-4318-A76D-1FBD873291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76EC76-E8E8-4FFA-B671-7FA2F3EF5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9287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2CABF-E3C1-431A-A69C-D4881CC43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584226-69DA-4211-B2C8-C29FD05A4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FF82DB-B518-40FD-8A66-44B874C055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C1CCEE-725F-4745-837B-87EFB70E7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61522A-E0E6-406B-BF30-A7C7A5729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041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CC9BDC-6F21-4EF5-A8DD-E35E27EA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968D5F-2AB6-42D3-A54E-AB3E603251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5AB07F-D5F7-402A-AE4E-027BF1CA9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108EDC-3863-43B9-93C7-37465DC73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77D452-958D-4159-A9A4-16DD29680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9654B6-1460-48B9-AC7E-592F68BAB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40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8C848-926A-4FD3-A311-A100A2662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8ECD90-B4F0-4DFB-BB3D-F23102078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5A6C3A-033E-474B-AB97-D8291A04E7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532B928-3A23-4FCA-AD1F-E45A467B54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DC8376-6FC6-4A11-B0DB-9A148E9C00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E80206F-8846-425C-A56E-16FFBA44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45E89F-12CF-4561-A5F2-1E05783A3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B4DFE4-927C-43B1-A061-5CB97FFB33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058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0E367-8DA0-4655-BCBC-F4280D8642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EF9592-AA3C-4CF8-A5DB-4D010195A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C2C9377-F93E-4515-852A-2647077551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AED076D-476B-42BA-8795-14FE6C1E6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55511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A599B4-6AB2-4190-82B5-7667EE1E9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B8FBFB3-AD86-4E39-B8AE-B4EC14528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A4AF55-C114-4B60-9A20-56B00A11B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20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883DA1-5CB8-405D-9613-8A9B7BC5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42BB15-A24D-42E9-9CAE-BB8272263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F0849D-D3C3-462A-9751-4EAB0B914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0DD20-7A20-4574-98A4-42779587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D0ED2B-71C4-421A-9DB0-676E00C10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C4572A-ADFC-4C53-BCA2-42BDF693BC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095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F5C67-EEEC-4AB0-9653-0F80D6B10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DD50D6D-5277-4324-AF23-5FAF00783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275657-2BF9-4761-96B6-50EE3CFCFA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C3F7B-A4C8-4F9D-8165-BC5186EA0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A1498-92C7-4E4B-8045-C9195F453964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96EA5-2FA2-464D-982F-C53E6426A8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11B398-191B-4AB1-86ED-00D0046EA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601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B3445CA-54C1-4DDE-A216-DD2414E3F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06395A-6879-4E93-B24E-067F88AC1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0FF5B-A6A6-4F0F-AA5D-3F0F69A43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A1498-92C7-4E4B-8045-C9195F453964}" type="datetimeFigureOut">
              <a:rPr lang="en-US" smtClean="0"/>
              <a:t>2/25/2025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798FAA-76CC-42EF-8BE0-466A41BBAB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49FF02-6890-4E10-B958-1097AD32C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EDF93-2BFD-41CA-ABC7-B039102F37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789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00AEF-1595-4419-801B-6E36A33BB8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376036"/>
            <a:ext cx="9144000" cy="1218795"/>
          </a:xfrm>
        </p:spPr>
        <p:txBody>
          <a:bodyPr lIns="0" tIns="0" rIns="0" bIns="0" anchor="t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</a:rPr>
              <a:t>State Haj Inspectors</a:t>
            </a:r>
            <a:br>
              <a:rPr lang="en-US" sz="4800" dirty="0">
                <a:solidFill>
                  <a:schemeClr val="bg1"/>
                </a:solidFill>
              </a:rPr>
            </a:br>
            <a:r>
              <a:rPr lang="en-US" sz="4000" dirty="0">
                <a:solidFill>
                  <a:schemeClr val="accent4"/>
                </a:solidFill>
              </a:rPr>
              <a:t>Role &amp; Responsibilities</a:t>
            </a:r>
            <a:endParaRPr lang="en-US" dirty="0">
              <a:solidFill>
                <a:schemeClr val="accent4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48BA8314-DDC9-1FC6-04DE-E981E4BC72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562" y="434087"/>
            <a:ext cx="4889880" cy="1384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55CB6CD3-AA2B-6622-14AC-42BF4BA3C515}"/>
              </a:ext>
            </a:extLst>
          </p:cNvPr>
          <p:cNvSpPr txBox="1"/>
          <p:nvPr/>
        </p:nvSpPr>
        <p:spPr>
          <a:xfrm>
            <a:off x="1892300" y="2459504"/>
            <a:ext cx="8140700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/>
                <a:uLnTx/>
                <a:uFillTx/>
                <a:latin typeface="Century Gothic"/>
                <a:ea typeface="+mj-ea"/>
                <a:cs typeface="+mj-cs"/>
              </a:rPr>
              <a:t>Training of Trainers Programme Haj - 2025</a:t>
            </a:r>
            <a:endParaRPr lang="en-IN" sz="1100" dirty="0">
              <a:solidFill>
                <a:schemeClr val="accent5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7849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6CAA32-3675-735E-7474-23A1223E34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>
            <a:extLst>
              <a:ext uri="{FF2B5EF4-FFF2-40B4-BE49-F238E27FC236}">
                <a16:creationId xmlns:a16="http://schemas.microsoft.com/office/drawing/2014/main" id="{DED1BEF3-50C0-F433-06A3-2D36E1DCC6F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8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989942D-719E-E95E-2DCD-5205449C7F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866598" y="782782"/>
            <a:ext cx="3325402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59031969-2EB0-252E-F41C-6C7DDD87DA8F}"/>
              </a:ext>
            </a:extLst>
          </p:cNvPr>
          <p:cNvSpPr txBox="1">
            <a:spLocks/>
          </p:cNvSpPr>
          <p:nvPr/>
        </p:nvSpPr>
        <p:spPr>
          <a:xfrm>
            <a:off x="228600" y="604389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Situations &amp; Suggested Actions</a:t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5E83EE6-9BB9-1808-AFA8-660AEF5A55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782782"/>
            <a:ext cx="3369924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0DF969A-8985-5664-1950-B8F26F38A425}"/>
              </a:ext>
            </a:extLst>
          </p:cNvPr>
          <p:cNvSpPr txBox="1">
            <a:spLocks/>
          </p:cNvSpPr>
          <p:nvPr/>
        </p:nvSpPr>
        <p:spPr>
          <a:xfrm>
            <a:off x="219635" y="1376363"/>
            <a:ext cx="11696700" cy="52784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2000" b="1" dirty="0"/>
              <a:t>After SHI Selection Confirmation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Attend training sessions by SHC &amp; </a:t>
            </a:r>
            <a:r>
              <a:rPr lang="en-US" sz="2000" dirty="0" err="1"/>
              <a:t>HCoI</a:t>
            </a:r>
            <a:endParaRPr lang="en-US" sz="20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Read the Haj Guide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endParaRPr lang="en-US" sz="9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b="1" dirty="0"/>
              <a:t>After Flight Allotment – Form Self-Help Group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Get co-pilgrims' list &amp; mobile numbers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Identify doctors, young volunteers, &amp; service-minded pilgrims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Introduce yourself via talk/SMS &amp; form a 5-6 member group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00" b="1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b="1" dirty="0"/>
              <a:t>Reporting at Haj House (48 </a:t>
            </a:r>
            <a:r>
              <a:rPr lang="en-US" sz="2000" b="1" dirty="0" err="1"/>
              <a:t>Hrs</a:t>
            </a:r>
            <a:r>
              <a:rPr lang="en-US" sz="2000" b="1" dirty="0"/>
              <a:t> Before Flight)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Meet the Self-Help Group, assign informal duties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Familiarize with pilgrims &amp; assist with forms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Distribute emigration cards &amp; advise on baggage marking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4ACD641-6BD0-5DF9-53A1-C827F8FCC1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25" y="105136"/>
            <a:ext cx="1346236" cy="38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79174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7967600-7FFB-3E48-33FA-ED9422A3ED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>
            <a:extLst>
              <a:ext uri="{FF2B5EF4-FFF2-40B4-BE49-F238E27FC236}">
                <a16:creationId xmlns:a16="http://schemas.microsoft.com/office/drawing/2014/main" id="{9CBC4F58-2686-7146-B8B5-1EE6AF8FB13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8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0624A47-B71B-170B-00A7-55E45E2211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866598" y="782782"/>
            <a:ext cx="3325402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01D86689-3833-1A1B-D976-9FAFE193984F}"/>
              </a:ext>
            </a:extLst>
          </p:cNvPr>
          <p:cNvSpPr txBox="1">
            <a:spLocks/>
          </p:cNvSpPr>
          <p:nvPr/>
        </p:nvSpPr>
        <p:spPr>
          <a:xfrm>
            <a:off x="228600" y="604389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Situations &amp; Suggested Actions</a:t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595E016-6E3A-E579-1E87-50D710676B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782782"/>
            <a:ext cx="3369924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8FBDA8F-DF84-00A2-1E5D-52FEBE8CFC23}"/>
              </a:ext>
            </a:extLst>
          </p:cNvPr>
          <p:cNvSpPr txBox="1">
            <a:spLocks/>
          </p:cNvSpPr>
          <p:nvPr/>
        </p:nvSpPr>
        <p:spPr>
          <a:xfrm>
            <a:off x="219635" y="1376363"/>
            <a:ext cx="11696700" cy="52784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2000" b="1" dirty="0"/>
              <a:t>At Embarkation Point/Airport (Before Boarding)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Ensure Hajis secure their Saudi Riyals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Announce: Use of toilet/wudhu before flight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Check emigration cards &amp; essential documents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endParaRPr lang="en-US" sz="7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b="1" dirty="0"/>
              <a:t>In the Bay Area Before Emigration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Show toilet &amp; wudhu facilities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Guide Hajis on holding emigration form &amp; passport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Assist in collecting baggage after X-ray screening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6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b="1" dirty="0"/>
              <a:t>Inside the Aircraft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Announce: Switch off mobiles, use seatbelts, &amp; avoid wudhu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No prayers (Namaz) in the aisle – Offer on seat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E03ACD4-1325-5FD6-1660-A89B9571CC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25" y="105136"/>
            <a:ext cx="1346236" cy="38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0115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E6C834-31E0-D008-5BA7-7E28E0712F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>
            <a:extLst>
              <a:ext uri="{FF2B5EF4-FFF2-40B4-BE49-F238E27FC236}">
                <a16:creationId xmlns:a16="http://schemas.microsoft.com/office/drawing/2014/main" id="{5695D945-4E84-3B6C-B6EB-C0CDE8A43CE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8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353F71F-E15D-0B8F-4FED-A6FDC01B4B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866598" y="782782"/>
            <a:ext cx="3325402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8EBDD7C5-13F1-98F6-1F3C-47EECFCA873B}"/>
              </a:ext>
            </a:extLst>
          </p:cNvPr>
          <p:cNvSpPr txBox="1">
            <a:spLocks/>
          </p:cNvSpPr>
          <p:nvPr/>
        </p:nvSpPr>
        <p:spPr>
          <a:xfrm>
            <a:off x="228600" y="604389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Situations &amp; Suggested Actions</a:t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367DACAD-C8FB-E1CE-85E3-F0F63EEB0F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782782"/>
            <a:ext cx="3369924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ED13ADF-7D0A-2923-8065-995823979F24}"/>
              </a:ext>
            </a:extLst>
          </p:cNvPr>
          <p:cNvSpPr txBox="1">
            <a:spLocks/>
          </p:cNvSpPr>
          <p:nvPr/>
        </p:nvSpPr>
        <p:spPr>
          <a:xfrm>
            <a:off x="219635" y="1376363"/>
            <a:ext cx="11696700" cy="52784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2000" b="1" dirty="0"/>
              <a:t>Arriving at Jeddah/Madinah Airport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Inform Hajis about 3-4 hour emigration process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Keep groups together &amp; assist with luggage identification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Inform about separate transportation for unclaimed baggage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endParaRPr lang="en-US" sz="20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b="1" dirty="0"/>
              <a:t>At </a:t>
            </a:r>
            <a:r>
              <a:rPr lang="en-US" sz="2000" b="1" dirty="0" err="1"/>
              <a:t>Tawafa</a:t>
            </a:r>
            <a:r>
              <a:rPr lang="en-US" sz="2000" b="1" dirty="0"/>
              <a:t> Establishment (</a:t>
            </a:r>
            <a:r>
              <a:rPr lang="en-US" sz="2000" b="1" dirty="0" err="1"/>
              <a:t>Moallim’s</a:t>
            </a:r>
            <a:r>
              <a:rPr lang="en-US" sz="2000" b="1" dirty="0"/>
              <a:t> Office)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Ensure wristbands with address &amp; contact details are provided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Distribute food packets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endParaRPr lang="en-US" sz="20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b="1" dirty="0"/>
              <a:t>At Makkah/Madinah Accommodation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Assist with baggage movement &amp; room allocation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46A8FDD-B336-3600-372F-F9BBC50891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25" y="105136"/>
            <a:ext cx="1346236" cy="38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73539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232FC2-94BF-5EB1-61A2-34378689D1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>
            <a:extLst>
              <a:ext uri="{FF2B5EF4-FFF2-40B4-BE49-F238E27FC236}">
                <a16:creationId xmlns:a16="http://schemas.microsoft.com/office/drawing/2014/main" id="{A954AF3B-B776-3298-88F0-BBBE96EE9840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8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4BA1AC8-9254-B073-666E-63E30E2715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866598" y="782782"/>
            <a:ext cx="3325402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8AC4E481-067B-59F6-A8A8-E49D1DC88F8A}"/>
              </a:ext>
            </a:extLst>
          </p:cNvPr>
          <p:cNvSpPr txBox="1">
            <a:spLocks/>
          </p:cNvSpPr>
          <p:nvPr/>
        </p:nvSpPr>
        <p:spPr>
          <a:xfrm>
            <a:off x="228600" y="604389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Situations &amp; Suggested Actions</a:t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B2CACFD-149A-A492-FACC-6BC7EDF01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782782"/>
            <a:ext cx="3369924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38815B9-D4F8-E51D-BEDA-9A2C7811157A}"/>
              </a:ext>
            </a:extLst>
          </p:cNvPr>
          <p:cNvSpPr txBox="1">
            <a:spLocks/>
          </p:cNvSpPr>
          <p:nvPr/>
        </p:nvSpPr>
        <p:spPr>
          <a:xfrm>
            <a:off x="219635" y="1376363"/>
            <a:ext cx="11696700" cy="52784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2000" b="1" dirty="0"/>
              <a:t>Missing Luggage or Lost Bags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Wait 2-3 hours, check nearby floors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File an online complaint with cover number &amp; flight details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endParaRPr lang="en-US" sz="20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b="1" dirty="0"/>
              <a:t>First Umrah on Arrival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Form small groups &amp; appoint a group leader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Provide building address cards &amp; landmarks for easy return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endParaRPr lang="en-US" sz="20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b="1" dirty="0"/>
              <a:t>Mobile SIM &amp; Recharge Assistance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Guide Hajis to authorized vendors only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Teach them how to insert SIM, recharge, &amp; check balance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DB74B8D-333B-9F41-ECE3-F249B9E085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25" y="105136"/>
            <a:ext cx="1346236" cy="38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10662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07D3BA-A186-AB75-D6BA-8EB5B23250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>
            <a:extLst>
              <a:ext uri="{FF2B5EF4-FFF2-40B4-BE49-F238E27FC236}">
                <a16:creationId xmlns:a16="http://schemas.microsoft.com/office/drawing/2014/main" id="{601B1BE5-2517-FD26-434E-EECCAE53209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8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FA9E228-C906-C27C-B8EA-E703F9AF20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866598" y="782782"/>
            <a:ext cx="3325402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B061D249-7135-E69D-7941-597FA525A094}"/>
              </a:ext>
            </a:extLst>
          </p:cNvPr>
          <p:cNvSpPr txBox="1">
            <a:spLocks/>
          </p:cNvSpPr>
          <p:nvPr/>
        </p:nvSpPr>
        <p:spPr>
          <a:xfrm>
            <a:off x="228600" y="604389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Situations &amp; Suggested Actions</a:t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7451507-1B0A-11C8-8394-9A8C81AF91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782782"/>
            <a:ext cx="3369924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0CDBA9D-310D-8799-6B2C-5549A5462E34}"/>
              </a:ext>
            </a:extLst>
          </p:cNvPr>
          <p:cNvSpPr txBox="1">
            <a:spLocks/>
          </p:cNvSpPr>
          <p:nvPr/>
        </p:nvSpPr>
        <p:spPr>
          <a:xfrm>
            <a:off x="219635" y="1376363"/>
            <a:ext cx="11696700" cy="52784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2000" b="1" dirty="0"/>
              <a:t>Ziarat Tour Guidance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Travel in groups &amp; hire taxis with Indian/Pakistani/Bengali drivers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Provide fare estimates &amp; safety guidelines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20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b="1" dirty="0"/>
              <a:t>Umrah from Masjid-e-Ayesha (</a:t>
            </a:r>
            <a:r>
              <a:rPr lang="en-US" sz="2000" b="1" dirty="0" err="1"/>
              <a:t>Taneem</a:t>
            </a:r>
            <a:r>
              <a:rPr lang="en-US" sz="2000" b="1" dirty="0"/>
              <a:t>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Suggest group travel &amp; explain transport options (SAPTCO bus/taxi)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Advise avoiding wudhu/toilets at Masjid-e-Ayesha for safety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endParaRPr lang="en-US" sz="20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b="1" dirty="0"/>
              <a:t>Repairs in Building (AC, Fan, Water, etc.)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Report to ‘Haris’ (receptionist) &amp; follow up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If unresolved, lodge online complaint at branch office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B954E0C-719A-76DF-87DD-A5B34518A0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25" y="105136"/>
            <a:ext cx="1346236" cy="38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3773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5B2BF92-5DAC-63A4-18E0-376F7FADB2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>
            <a:extLst>
              <a:ext uri="{FF2B5EF4-FFF2-40B4-BE49-F238E27FC236}">
                <a16:creationId xmlns:a16="http://schemas.microsoft.com/office/drawing/2014/main" id="{B6C94EEF-29D9-F97B-093E-D2F5FAC66DE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8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0DA7217-28EC-0901-F1E0-F8EAEECE55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866598" y="782782"/>
            <a:ext cx="3325402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954A2399-8868-5AA1-5C9E-FACA9A58A976}"/>
              </a:ext>
            </a:extLst>
          </p:cNvPr>
          <p:cNvSpPr txBox="1">
            <a:spLocks/>
          </p:cNvSpPr>
          <p:nvPr/>
        </p:nvSpPr>
        <p:spPr>
          <a:xfrm>
            <a:off x="228600" y="604389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Situations &amp; Suggested Actions</a:t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DA93A69-95B7-54A8-2766-5ADE9DBC12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782782"/>
            <a:ext cx="3369924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23838C4-02F0-023B-73C6-BB388C95816F}"/>
              </a:ext>
            </a:extLst>
          </p:cNvPr>
          <p:cNvSpPr txBox="1">
            <a:spLocks/>
          </p:cNvSpPr>
          <p:nvPr/>
        </p:nvSpPr>
        <p:spPr>
          <a:xfrm>
            <a:off x="219635" y="1376363"/>
            <a:ext cx="11696700" cy="52784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2000" b="1" dirty="0"/>
              <a:t>Depositing Money with </a:t>
            </a:r>
            <a:r>
              <a:rPr lang="en-US" sz="2000" b="1" dirty="0" err="1"/>
              <a:t>Moallim</a:t>
            </a:r>
            <a:endParaRPr lang="en-US" sz="2000" b="1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Request deposit/withdrawal facility at the building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If unavailable, organize group visits to </a:t>
            </a:r>
            <a:r>
              <a:rPr lang="en-US" sz="2000" dirty="0" err="1"/>
              <a:t>Moallim’s</a:t>
            </a:r>
            <a:r>
              <a:rPr lang="en-US" sz="2000" dirty="0"/>
              <a:t> office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endParaRPr lang="en-US" sz="20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b="1" dirty="0"/>
              <a:t>Obtaining Wheelchairs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Available at Haram Sharief, </a:t>
            </a:r>
            <a:r>
              <a:rPr lang="en-US" sz="2000" dirty="0" err="1"/>
              <a:t>Moallim's</a:t>
            </a:r>
            <a:r>
              <a:rPr lang="en-US" sz="2000" dirty="0"/>
              <a:t> office &amp; Indian Haj Pilgrims’ Office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First-come, first-served basis with a security deposit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endParaRPr lang="en-US" sz="20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b="1" dirty="0"/>
              <a:t>Lost </a:t>
            </a:r>
            <a:r>
              <a:rPr lang="en-US" sz="2000" b="1" dirty="0" err="1"/>
              <a:t>Moallim</a:t>
            </a:r>
            <a:r>
              <a:rPr lang="en-US" sz="2000" b="1" dirty="0"/>
              <a:t> or </a:t>
            </a:r>
            <a:r>
              <a:rPr lang="en-US" sz="2000" b="1" dirty="0" err="1"/>
              <a:t>HCoI</a:t>
            </a:r>
            <a:r>
              <a:rPr lang="en-US" sz="2000" b="1" dirty="0"/>
              <a:t> ID Card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Report to </a:t>
            </a:r>
            <a:r>
              <a:rPr lang="en-US" sz="2000" dirty="0" err="1"/>
              <a:t>Moallim</a:t>
            </a:r>
            <a:r>
              <a:rPr lang="en-US" sz="2000" dirty="0"/>
              <a:t> for reissue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Advise Hajis to keep xerox copies of ID cards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974DD18A-368F-F85F-1839-B725FC770E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25" y="105136"/>
            <a:ext cx="1346236" cy="38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98570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A61861-5916-081E-6FF0-E5E8AD02B1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>
            <a:extLst>
              <a:ext uri="{FF2B5EF4-FFF2-40B4-BE49-F238E27FC236}">
                <a16:creationId xmlns:a16="http://schemas.microsoft.com/office/drawing/2014/main" id="{6BB5CD82-DABA-8EAE-8708-1E0F0CA016B5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8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195C5D4-F070-B639-6D03-A03F6CD81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866598" y="782782"/>
            <a:ext cx="3325402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FED10E23-208D-1EB8-0C70-D0F68EDCE132}"/>
              </a:ext>
            </a:extLst>
          </p:cNvPr>
          <p:cNvSpPr txBox="1">
            <a:spLocks/>
          </p:cNvSpPr>
          <p:nvPr/>
        </p:nvSpPr>
        <p:spPr>
          <a:xfrm>
            <a:off x="228600" y="604389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Situations &amp; Suggested Actions</a:t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15ACA87E-CCC3-79E8-4564-6E99C2CCFE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782782"/>
            <a:ext cx="3369924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0CAA623-A709-DB7C-44C6-8AAA41A63399}"/>
              </a:ext>
            </a:extLst>
          </p:cNvPr>
          <p:cNvSpPr txBox="1">
            <a:spLocks/>
          </p:cNvSpPr>
          <p:nvPr/>
        </p:nvSpPr>
        <p:spPr>
          <a:xfrm>
            <a:off x="219635" y="1376363"/>
            <a:ext cx="11696700" cy="52784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2000" b="1" dirty="0"/>
              <a:t>Money Lost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Confirm details &amp; report at branch office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Follow up for compensation approval via Indian Haj Pilgrims’ Office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endParaRPr lang="en-US" sz="20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b="1" dirty="0"/>
              <a:t>Zam </a:t>
            </a:r>
            <a:r>
              <a:rPr lang="en-US" sz="2000" b="1" dirty="0" err="1"/>
              <a:t>Zam</a:t>
            </a:r>
            <a:r>
              <a:rPr lang="en-US" sz="2000" b="1" dirty="0"/>
              <a:t> Water Supply Issues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Explain daily limit per Haji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Address misuse of Zam </a:t>
            </a:r>
            <a:r>
              <a:rPr lang="en-US" sz="2000" dirty="0" err="1"/>
              <a:t>Zam</a:t>
            </a:r>
            <a:r>
              <a:rPr lang="en-US" sz="2000" dirty="0"/>
              <a:t> for cooking/storage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endParaRPr lang="en-US" sz="20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b="1" dirty="0"/>
              <a:t>Tap Water Shortage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Inform ‘Haris’ for maintenance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Limit water usage on Fridays to ensure Hajis can bathe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BF79CC1-3A71-1273-099E-FD9000F574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25" y="105136"/>
            <a:ext cx="1346236" cy="38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80085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C8E11E-2A7B-53B8-7F84-1BC2FE0001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>
            <a:extLst>
              <a:ext uri="{FF2B5EF4-FFF2-40B4-BE49-F238E27FC236}">
                <a16:creationId xmlns:a16="http://schemas.microsoft.com/office/drawing/2014/main" id="{DD89ABFD-0E9E-3FEA-49E6-8031820BDDB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8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B63C00D-E27E-E40D-3264-8AE7DA6AB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866598" y="782782"/>
            <a:ext cx="3325402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A8B4DB2E-3B6B-D3F3-3347-D55681A28F2C}"/>
              </a:ext>
            </a:extLst>
          </p:cNvPr>
          <p:cNvSpPr txBox="1">
            <a:spLocks/>
          </p:cNvSpPr>
          <p:nvPr/>
        </p:nvSpPr>
        <p:spPr>
          <a:xfrm>
            <a:off x="228600" y="604389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Situations &amp; Suggested Actions</a:t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9EB22A9-A10D-34C9-9502-C4227962D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782782"/>
            <a:ext cx="3369924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2B7876F-35DB-1FEA-25BF-C97BDFE6DD20}"/>
              </a:ext>
            </a:extLst>
          </p:cNvPr>
          <p:cNvSpPr txBox="1">
            <a:spLocks/>
          </p:cNvSpPr>
          <p:nvPr/>
        </p:nvSpPr>
        <p:spPr>
          <a:xfrm>
            <a:off x="219635" y="1376363"/>
            <a:ext cx="11696700" cy="52784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en-US" sz="2000" b="1" dirty="0"/>
              <a:t>Gas Cylinder Exhausted (If Cooking Allowed in Aziziya)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Report to ‘Haris’ &amp; follow refill procedure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3 refills free, additional refills at SAR 25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endParaRPr lang="en-US" sz="1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b="1" dirty="0"/>
              <a:t>Medical Assistance &amp; Hospitals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Dispensaries available at branch offices (free medicines/consultation)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Guide Hajis to hospitals for early treatment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endParaRPr lang="en-US" sz="2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b="1" dirty="0"/>
              <a:t>Bringing Doctor to Building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Request mobile doctor visits through branch office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endParaRPr lang="en-US" sz="8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b="1" dirty="0"/>
              <a:t>Taking Patient to Hospital (Wheelchair/Ambulance)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Assist in securing wheelchairs &amp; accompanying Hajis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2000" dirty="0"/>
              <a:t>✅ Request ambulance via branch office for faster response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F9E1548-9E6E-CF57-BB28-69DBAB7B81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25" y="105136"/>
            <a:ext cx="1346236" cy="38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38697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7706AC-BC04-4154-27DC-13C92F9C320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>
            <a:extLst>
              <a:ext uri="{FF2B5EF4-FFF2-40B4-BE49-F238E27FC236}">
                <a16:creationId xmlns:a16="http://schemas.microsoft.com/office/drawing/2014/main" id="{20EE5784-0069-8D58-F1AC-94D780AA6FA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8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8E4ABC8-BA9A-D176-010C-27B88D5E6F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866598" y="782782"/>
            <a:ext cx="3325402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524A9495-41AB-499C-6B9D-6618402313C0}"/>
              </a:ext>
            </a:extLst>
          </p:cNvPr>
          <p:cNvSpPr txBox="1">
            <a:spLocks/>
          </p:cNvSpPr>
          <p:nvPr/>
        </p:nvSpPr>
        <p:spPr>
          <a:xfrm>
            <a:off x="228600" y="604389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Situations &amp; Suggested Actions</a:t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EE2738D-02D0-3852-8705-9A59E26B40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782782"/>
            <a:ext cx="3369924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78265FF-B6E9-064A-5E9E-8E8B85FC5FD2}"/>
              </a:ext>
            </a:extLst>
          </p:cNvPr>
          <p:cNvSpPr txBox="1">
            <a:spLocks/>
          </p:cNvSpPr>
          <p:nvPr/>
        </p:nvSpPr>
        <p:spPr>
          <a:xfrm>
            <a:off x="219635" y="1376363"/>
            <a:ext cx="11696700" cy="52784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b="1" dirty="0"/>
              <a:t>Handling Death Cases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✅ Inform branch dispensary &amp; </a:t>
            </a:r>
            <a:r>
              <a:rPr lang="en-US" sz="2000" dirty="0" err="1"/>
              <a:t>Moallim</a:t>
            </a:r>
            <a:endParaRPr lang="en-US" sz="2000" dirty="0"/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✅ Ensure luggage &amp; valuables are handed over to relatives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✅ Death certificate available 3-4 months post-Haj</a:t>
            </a:r>
          </a:p>
          <a:p>
            <a:pPr marL="288000" indent="-288000" algn="just">
              <a:lnSpc>
                <a:spcPct val="100000"/>
              </a:lnSpc>
              <a:spcBef>
                <a:spcPts val="600"/>
              </a:spcBef>
              <a:buFontTx/>
              <a:buChar char="-"/>
            </a:pPr>
            <a:endParaRPr lang="en-US" sz="100" dirty="0"/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b="1" dirty="0"/>
              <a:t>Journey to Madinah </a:t>
            </a:r>
            <a:r>
              <a:rPr lang="en-US" sz="2000" b="1" dirty="0" err="1"/>
              <a:t>Munawwarah</a:t>
            </a:r>
            <a:endParaRPr lang="en-US" sz="2000" b="1" dirty="0"/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✅ Obtain departure details from movement desk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✅ Ensure Hajis are present at buildings during departure</a:t>
            </a:r>
          </a:p>
          <a:p>
            <a:pPr marL="288000" indent="-288000" algn="just">
              <a:lnSpc>
                <a:spcPct val="100000"/>
              </a:lnSpc>
              <a:spcBef>
                <a:spcPts val="600"/>
              </a:spcBef>
              <a:buFontTx/>
              <a:buChar char="-"/>
            </a:pPr>
            <a:endParaRPr lang="en-US" sz="100" dirty="0"/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b="1" dirty="0"/>
              <a:t>Five Days of Haj (Mina, Arafat, </a:t>
            </a:r>
            <a:r>
              <a:rPr lang="en-US" sz="2000" b="1" dirty="0" err="1"/>
              <a:t>Muzdalifah</a:t>
            </a:r>
            <a:r>
              <a:rPr lang="en-US" sz="2000" b="1" dirty="0"/>
              <a:t>)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✅ Distribute </a:t>
            </a:r>
            <a:r>
              <a:rPr lang="en-US" sz="2000" dirty="0" err="1"/>
              <a:t>Moallim’s</a:t>
            </a:r>
            <a:r>
              <a:rPr lang="en-US" sz="2000" dirty="0"/>
              <a:t> card &amp; Metro train tickets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✅ Advise Hajis to carry minimal luggage &amp; occupy designated tents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✅ Inform about meal provisions (2 meals + 1 breakfast daily)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✅ Follow Rami schedule as per Ministry of Haj guidelines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76B5CAA-8570-EFE7-C1B6-FD5AB89F3D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25" y="105136"/>
            <a:ext cx="1346236" cy="38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42303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8B62C63-3ED7-F9EF-37A3-97E29AC760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>
            <a:extLst>
              <a:ext uri="{FF2B5EF4-FFF2-40B4-BE49-F238E27FC236}">
                <a16:creationId xmlns:a16="http://schemas.microsoft.com/office/drawing/2014/main" id="{B6260D74-98E6-A5F1-DD1C-8D5B0F71636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8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A3425786-A43F-C1D1-E48F-23EDD474F5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866598" y="782782"/>
            <a:ext cx="3325402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50EC57F-A893-82F4-6739-28445F55AB78}"/>
              </a:ext>
            </a:extLst>
          </p:cNvPr>
          <p:cNvSpPr txBox="1">
            <a:spLocks/>
          </p:cNvSpPr>
          <p:nvPr/>
        </p:nvSpPr>
        <p:spPr>
          <a:xfrm>
            <a:off x="228600" y="604389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Situations &amp; Suggested Actions</a:t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7FBAC22-6F0D-9C64-C93A-9663B0F3EA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782782"/>
            <a:ext cx="3369924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726747A1-EC44-BC30-E993-82E505C7241A}"/>
              </a:ext>
            </a:extLst>
          </p:cNvPr>
          <p:cNvSpPr txBox="1">
            <a:spLocks/>
          </p:cNvSpPr>
          <p:nvPr/>
        </p:nvSpPr>
        <p:spPr>
          <a:xfrm>
            <a:off x="219635" y="1376363"/>
            <a:ext cx="11696700" cy="52784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b="1" dirty="0"/>
              <a:t>Extra Zam </a:t>
            </a:r>
            <a:r>
              <a:rPr lang="en-US" sz="2000" b="1" dirty="0" err="1"/>
              <a:t>Zam</a:t>
            </a:r>
            <a:r>
              <a:rPr lang="en-US" sz="2000" b="1" dirty="0"/>
              <a:t> Restrictions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✅ Not allowed in check-in, hand luggage, or cargo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endParaRPr lang="en-US" sz="100" dirty="0"/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b="1" dirty="0"/>
              <a:t>Baggage Guidelines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✅ 20kg x 2 suitcases + 7kg handbag per Haji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✅ Avoid extra shopping &amp; oversized bags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endParaRPr lang="en-US" sz="100" dirty="0"/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b="1" dirty="0"/>
              <a:t>Extra Baggage &amp; Cargo Booking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✅ Use authorized cargo agents (list available at reception)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endParaRPr lang="en-US" sz="100" dirty="0"/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b="1" dirty="0"/>
              <a:t>Return Flight Instructions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✅ Announce seatbelt, mobile use, wudhu, &amp; prayer rules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✅ No Namaz in aisle – Pray on seat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endParaRPr lang="en-US" sz="100" dirty="0"/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b="1" dirty="0"/>
              <a:t>At Indian Airport on Return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✅ Assist aged Hajis in luggage retrieval</a:t>
            </a:r>
          </a:p>
          <a:p>
            <a:pPr marL="0" indent="0" algn="just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dirty="0"/>
              <a:t>✅ Guide on Zam </a:t>
            </a:r>
            <a:r>
              <a:rPr lang="en-US" sz="2000" dirty="0" err="1"/>
              <a:t>Zam</a:t>
            </a:r>
            <a:r>
              <a:rPr lang="en-US" sz="2000" dirty="0"/>
              <a:t> collection process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7BA031A-E634-E999-01A2-DD1058AF1A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25" y="105136"/>
            <a:ext cx="1346236" cy="38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4608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9A0833-9CF2-6B6C-B068-28AB547084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>
            <a:extLst>
              <a:ext uri="{FF2B5EF4-FFF2-40B4-BE49-F238E27FC236}">
                <a16:creationId xmlns:a16="http://schemas.microsoft.com/office/drawing/2014/main" id="{B5D4D437-22FD-07FB-8AFA-1EA7A7ACFA5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8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9144C42-B39E-9D2F-57C6-DACDC7D4F4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782782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CDFC9B55-DFCD-D202-CFDF-5BBFEDC24E63}"/>
              </a:ext>
            </a:extLst>
          </p:cNvPr>
          <p:cNvSpPr txBox="1">
            <a:spLocks/>
          </p:cNvSpPr>
          <p:nvPr/>
        </p:nvSpPr>
        <p:spPr>
          <a:xfrm>
            <a:off x="228600" y="604389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Introduction</a:t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BE11DABF-4092-E309-CF98-860BBFFEA9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782782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B43B3D5C-34F2-98F4-D2E0-BE470A2EBB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25" y="105136"/>
            <a:ext cx="1346236" cy="38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7860A8E-2DA2-AF5C-C165-690ECFD9ECCF}"/>
              </a:ext>
            </a:extLst>
          </p:cNvPr>
          <p:cNvSpPr txBox="1">
            <a:spLocks/>
          </p:cNvSpPr>
          <p:nvPr/>
        </p:nvSpPr>
        <p:spPr>
          <a:xfrm>
            <a:off x="219635" y="1421353"/>
            <a:ext cx="11696700" cy="50175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8000" indent="-288000">
              <a:lnSpc>
                <a:spcPct val="100000"/>
              </a:lnSpc>
              <a:buFontTx/>
              <a:buChar char="-"/>
            </a:pPr>
            <a:r>
              <a:rPr lang="en-US" sz="2000" dirty="0"/>
              <a:t>Haj is one of the five tenets of Islam, obligatory for every Muslim who is physically and financially capable.</a:t>
            </a:r>
          </a:p>
          <a:p>
            <a:pPr marL="288000" indent="-288000">
              <a:lnSpc>
                <a:spcPct val="100000"/>
              </a:lnSpc>
              <a:buFontTx/>
              <a:buChar char="-"/>
            </a:pPr>
            <a:r>
              <a:rPr lang="en-US" sz="2000" dirty="0"/>
              <a:t>It is performed in the Kingdom of Saudi Arabia (KSA).</a:t>
            </a:r>
          </a:p>
          <a:p>
            <a:pPr marL="288000" indent="-288000">
              <a:lnSpc>
                <a:spcPct val="100000"/>
              </a:lnSpc>
              <a:buFontTx/>
              <a:buChar char="-"/>
            </a:pPr>
            <a:r>
              <a:rPr lang="en-US" sz="2000" dirty="0"/>
              <a:t>As per Saudi guidelines, a Haj pilgrim must be fit in financial, physical, behavioral, and mental aspects.</a:t>
            </a:r>
          </a:p>
          <a:p>
            <a:pPr marL="288000" indent="-288000">
              <a:lnSpc>
                <a:spcPct val="100000"/>
              </a:lnSpc>
              <a:buFontTx/>
              <a:buChar char="-"/>
            </a:pPr>
            <a:r>
              <a:rPr lang="en-US" sz="2000" dirty="0"/>
              <a:t>The Government of India plays a key role in organizing the Haj pilgrimage beyond its borders.</a:t>
            </a:r>
          </a:p>
          <a:p>
            <a:pPr marL="288000" indent="-288000">
              <a:lnSpc>
                <a:spcPct val="100000"/>
              </a:lnSpc>
              <a:buFontTx/>
              <a:buChar char="-"/>
            </a:pPr>
            <a:r>
              <a:rPr lang="en-US" sz="2000" dirty="0"/>
              <a:t>The Government of India, through the Haj Committee of India (</a:t>
            </a:r>
            <a:r>
              <a:rPr lang="en-US" sz="2000" dirty="0" err="1"/>
              <a:t>HCoI</a:t>
            </a:r>
            <a:r>
              <a:rPr lang="en-US" sz="2000" dirty="0"/>
              <a:t>), facilitates the Haj pilgrimage.</a:t>
            </a:r>
          </a:p>
          <a:p>
            <a:pPr marL="288000" indent="-288000">
              <a:lnSpc>
                <a:spcPct val="100000"/>
              </a:lnSpc>
              <a:buFontTx/>
              <a:buChar char="-"/>
            </a:pPr>
            <a:r>
              <a:rPr lang="en-US" sz="2000" dirty="0"/>
              <a:t>Various agencies are involved in Haj operations, with the Haj Committee of India (</a:t>
            </a:r>
            <a:r>
              <a:rPr lang="en-US" sz="2000" dirty="0" err="1"/>
              <a:t>HCoI</a:t>
            </a:r>
            <a:r>
              <a:rPr lang="en-US" sz="2000" dirty="0"/>
              <a:t>) responsible for arrangements within India.</a:t>
            </a:r>
          </a:p>
          <a:p>
            <a:pPr marL="288000" indent="-288000">
              <a:lnSpc>
                <a:spcPct val="100000"/>
              </a:lnSpc>
              <a:buFontTx/>
              <a:buChar char="-"/>
            </a:pPr>
            <a:r>
              <a:rPr lang="en-US" sz="2000" dirty="0" err="1"/>
              <a:t>HCoI</a:t>
            </a:r>
            <a:r>
              <a:rPr lang="en-US" sz="2000" dirty="0"/>
              <a:t> facilitates Haj pilgrimage on ‘’once in a lifetime’’ basis.</a:t>
            </a:r>
          </a:p>
          <a:p>
            <a:pPr marL="288000" indent="-288000">
              <a:lnSpc>
                <a:spcPct val="100000"/>
              </a:lnSpc>
              <a:buFontTx/>
              <a:buChar char="-"/>
            </a:pPr>
            <a:r>
              <a:rPr lang="en-US" sz="2000" dirty="0"/>
              <a:t>The services of </a:t>
            </a:r>
            <a:r>
              <a:rPr lang="en-US" sz="2000" dirty="0" err="1"/>
              <a:t>HCoI</a:t>
            </a:r>
            <a:r>
              <a:rPr lang="en-US" sz="2000" dirty="0"/>
              <a:t> are equally available to everyone.</a:t>
            </a:r>
          </a:p>
          <a:p>
            <a:pPr marL="288000" indent="-288000">
              <a:lnSpc>
                <a:spcPct val="100000"/>
              </a:lnSpc>
              <a:buFontTx/>
              <a:buChar char="-"/>
            </a:pPr>
            <a:r>
              <a:rPr lang="en-US" sz="2000" dirty="0" err="1"/>
              <a:t>HCoI</a:t>
            </a:r>
            <a:r>
              <a:rPr lang="en-US" sz="2000" dirty="0"/>
              <a:t> coordinates with State/Union Territory Haj Committees (SHCs) but has no association with private individuals, agencies, or organizations. </a:t>
            </a:r>
          </a:p>
          <a:p>
            <a:pPr marL="288000" indent="-288000">
              <a:lnSpc>
                <a:spcPct val="100000"/>
              </a:lnSpc>
              <a:buFontTx/>
              <a:buChar char="-"/>
            </a:pPr>
            <a:endParaRPr lang="en-US" sz="2000" dirty="0"/>
          </a:p>
          <a:p>
            <a:pPr marL="288000" indent="-288000">
              <a:lnSpc>
                <a:spcPct val="100000"/>
              </a:lnSpc>
              <a:buFontTx/>
              <a:buChar char="-"/>
            </a:pPr>
            <a:endParaRPr lang="en-US" sz="2000" dirty="0"/>
          </a:p>
          <a:p>
            <a:pPr marL="288000" indent="-288000">
              <a:lnSpc>
                <a:spcPct val="100000"/>
              </a:lnSpc>
              <a:buFontTx/>
              <a:buChar char="-"/>
            </a:pPr>
            <a:endParaRPr lang="en-US" sz="2000" dirty="0"/>
          </a:p>
          <a:p>
            <a:pPr marL="288000" indent="-288000">
              <a:lnSpc>
                <a:spcPct val="100000"/>
              </a:lnSpc>
              <a:buFontTx/>
              <a:buChar char="-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005735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zigZag">
          <a:fgClr>
            <a:schemeClr val="accent3">
              <a:lumMod val="75000"/>
            </a:schemeClr>
          </a:fgClr>
          <a:bgClr>
            <a:schemeClr val="accent3">
              <a:lumMod val="50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62A21665-C64F-4BDA-B2DE-442D706057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4325258" y="2382268"/>
            <a:ext cx="3541486" cy="3769865"/>
            <a:chOff x="4325258" y="1229517"/>
            <a:chExt cx="3541486" cy="3769865"/>
          </a:xfrm>
        </p:grpSpPr>
        <p:sp>
          <p:nvSpPr>
            <p:cNvPr id="12" name="Diamond 11">
              <a:extLst>
                <a:ext uri="{FF2B5EF4-FFF2-40B4-BE49-F238E27FC236}">
                  <a16:creationId xmlns:a16="http://schemas.microsoft.com/office/drawing/2014/main" id="{7DC8B409-5FAC-4539-B25A-26BE925A48AF}"/>
                </a:ext>
              </a:extLst>
            </p:cNvPr>
            <p:cNvSpPr/>
            <p:nvPr/>
          </p:nvSpPr>
          <p:spPr>
            <a:xfrm>
              <a:off x="4792319" y="2392018"/>
              <a:ext cx="2607364" cy="2607364"/>
            </a:xfrm>
            <a:prstGeom prst="diamond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Diamond 12">
              <a:extLst>
                <a:ext uri="{FF2B5EF4-FFF2-40B4-BE49-F238E27FC236}">
                  <a16:creationId xmlns:a16="http://schemas.microsoft.com/office/drawing/2014/main" id="{91498E2F-539C-46D3-AF7C-BB1DAE76B114}"/>
                </a:ext>
              </a:extLst>
            </p:cNvPr>
            <p:cNvSpPr/>
            <p:nvPr/>
          </p:nvSpPr>
          <p:spPr>
            <a:xfrm>
              <a:off x="4325258" y="1229517"/>
              <a:ext cx="3541486" cy="3541486"/>
            </a:xfrm>
            <a:prstGeom prst="diamond">
              <a:avLst/>
            </a:prstGeom>
            <a:noFill/>
            <a:ln>
              <a:solidFill>
                <a:schemeClr val="accent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Title 1">
            <a:extLst>
              <a:ext uri="{FF2B5EF4-FFF2-40B4-BE49-F238E27FC236}">
                <a16:creationId xmlns:a16="http://schemas.microsoft.com/office/drawing/2014/main" id="{FA061601-468D-486D-B8EE-42BD1BE3AD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38403"/>
            <a:ext cx="9144000" cy="997196"/>
          </a:xfrm>
        </p:spPr>
        <p:txBody>
          <a:bodyPr lIns="0" tIns="0" rIns="0" bIns="0" anchor="ctr">
            <a:spAutoFit/>
          </a:bodyPr>
          <a:lstStyle/>
          <a:p>
            <a:r>
              <a:rPr lang="en-US" sz="7200" b="1" dirty="0">
                <a:solidFill>
                  <a:schemeClr val="bg1"/>
                </a:solidFill>
              </a:rPr>
              <a:t>Thank You</a:t>
            </a:r>
            <a:endParaRPr lang="en-US" sz="7200" dirty="0">
              <a:solidFill>
                <a:schemeClr val="accent4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3CD5C2C-DD33-049F-637A-DBD6ABD220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6562" y="434087"/>
            <a:ext cx="4889880" cy="13849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30381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81E66E6-19A8-0A68-AE90-424A1E71A0B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>
            <a:extLst>
              <a:ext uri="{FF2B5EF4-FFF2-40B4-BE49-F238E27FC236}">
                <a16:creationId xmlns:a16="http://schemas.microsoft.com/office/drawing/2014/main" id="{09F1D322-372A-6BFD-8AE4-9A9CD2E826F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8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B360B48-527F-2D98-C455-E9D6F0F638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782782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4F630F74-D243-0375-DC38-3A93EE05FF42}"/>
              </a:ext>
            </a:extLst>
          </p:cNvPr>
          <p:cNvSpPr txBox="1">
            <a:spLocks/>
          </p:cNvSpPr>
          <p:nvPr/>
        </p:nvSpPr>
        <p:spPr>
          <a:xfrm>
            <a:off x="228600" y="604389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Need for SHI</a:t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7B5441F-C10E-7DBD-7B17-3AFE06A3A5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782782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A4D52D3D-2A89-15D7-E11F-DE8CCBA757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25" y="105136"/>
            <a:ext cx="1346236" cy="38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46B91932-AFD6-8855-804B-AACF589B328F}"/>
              </a:ext>
            </a:extLst>
          </p:cNvPr>
          <p:cNvSpPr txBox="1">
            <a:spLocks/>
          </p:cNvSpPr>
          <p:nvPr/>
        </p:nvSpPr>
        <p:spPr>
          <a:xfrm>
            <a:off x="219635" y="1421353"/>
            <a:ext cx="11696700" cy="50175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endParaRPr lang="en-US" sz="2000" dirty="0"/>
          </a:p>
          <a:p>
            <a:pPr marL="288000" indent="-288000">
              <a:lnSpc>
                <a:spcPct val="100000"/>
              </a:lnSpc>
              <a:buFontTx/>
              <a:buChar char="-"/>
            </a:pPr>
            <a:r>
              <a:rPr lang="en-US" sz="2000" dirty="0"/>
              <a:t>As per present norms, an individual can perform Haj through </a:t>
            </a:r>
            <a:r>
              <a:rPr lang="en-US" sz="2000" dirty="0" err="1"/>
              <a:t>HCoI</a:t>
            </a:r>
            <a:r>
              <a:rPr lang="en-US" sz="2000" dirty="0"/>
              <a:t> only once in a life-time. </a:t>
            </a:r>
          </a:p>
          <a:p>
            <a:pPr marL="288000" indent="-288000">
              <a:lnSpc>
                <a:spcPct val="100000"/>
              </a:lnSpc>
              <a:buFontTx/>
              <a:buChar char="-"/>
            </a:pPr>
            <a:r>
              <a:rPr lang="en-US" sz="2000" dirty="0"/>
              <a:t>Pilgrims, especially first-time </a:t>
            </a:r>
            <a:r>
              <a:rPr lang="en-US" sz="2000" dirty="0" err="1"/>
              <a:t>travellers</a:t>
            </a:r>
            <a:r>
              <a:rPr lang="en-US" sz="2000" dirty="0"/>
              <a:t>, require assistance.</a:t>
            </a:r>
          </a:p>
          <a:p>
            <a:pPr marL="288000" indent="-288000">
              <a:lnSpc>
                <a:spcPct val="100000"/>
              </a:lnSpc>
              <a:buFontTx/>
              <a:buChar char="-"/>
            </a:pPr>
            <a:r>
              <a:rPr lang="en-US" sz="2000" dirty="0"/>
              <a:t>In order to take care of day-to-day issues of pilgrims in foreign land, the government deputes State Haj Inspectors (SHIs) </a:t>
            </a:r>
          </a:p>
          <a:p>
            <a:pPr marL="288000" indent="-288000">
              <a:lnSpc>
                <a:spcPct val="100000"/>
              </a:lnSpc>
              <a:buFontTx/>
              <a:buChar char="-"/>
            </a:pPr>
            <a:r>
              <a:rPr lang="en-US" sz="2000" dirty="0"/>
              <a:t>State Haj Inspectors (SHIs) are selected in the ratio of 1: 150 pilgrims</a:t>
            </a:r>
          </a:p>
          <a:p>
            <a:pPr marL="288000" indent="-288000">
              <a:lnSpc>
                <a:spcPct val="100000"/>
              </a:lnSpc>
              <a:buFontTx/>
              <a:buChar char="-"/>
            </a:pPr>
            <a:r>
              <a:rPr lang="en-US" sz="2000" dirty="0"/>
              <a:t>The ultimate goal of every SHI is to serve the Haj pilgrims (Guests of Allah) whole-heartedly at various stages of their pious journey, seeking blessings of Almighty Allah.</a:t>
            </a:r>
          </a:p>
          <a:p>
            <a:pPr marL="288000" indent="-288000">
              <a:lnSpc>
                <a:spcPct val="100000"/>
              </a:lnSpc>
              <a:buFontTx/>
              <a:buChar char="-"/>
            </a:pPr>
            <a:r>
              <a:rPr lang="en-US" sz="2000" dirty="0"/>
              <a:t>SHIs serve as a link between pilgrims and the authorities.</a:t>
            </a:r>
          </a:p>
          <a:p>
            <a:pPr marL="288000" indent="-288000">
              <a:lnSpc>
                <a:spcPct val="100000"/>
              </a:lnSpc>
              <a:buFontTx/>
              <a:buChar char="-"/>
            </a:pPr>
            <a:endParaRPr lang="en-US" sz="2000" dirty="0"/>
          </a:p>
          <a:p>
            <a:pPr marL="288000" indent="-288000">
              <a:lnSpc>
                <a:spcPct val="100000"/>
              </a:lnSpc>
              <a:buFontTx/>
              <a:buChar char="-"/>
            </a:pPr>
            <a:endParaRPr lang="en-US" sz="2000" dirty="0"/>
          </a:p>
          <a:p>
            <a:pPr marL="288000" indent="-288000">
              <a:lnSpc>
                <a:spcPct val="100000"/>
              </a:lnSpc>
              <a:buFontTx/>
              <a:buChar char="-"/>
            </a:pPr>
            <a:endParaRPr lang="en-US" sz="2000" dirty="0"/>
          </a:p>
          <a:p>
            <a:pPr marL="288000" indent="-288000">
              <a:lnSpc>
                <a:spcPct val="100000"/>
              </a:lnSpc>
              <a:buFontTx/>
              <a:buChar char="-"/>
            </a:pPr>
            <a:endParaRPr lang="en-US" sz="2000" dirty="0"/>
          </a:p>
          <a:p>
            <a:pPr marL="288000" indent="-288000">
              <a:lnSpc>
                <a:spcPct val="100000"/>
              </a:lnSpc>
              <a:buFontTx/>
              <a:buChar char="-"/>
            </a:pPr>
            <a:endParaRPr lang="en-US" sz="2000" dirty="0"/>
          </a:p>
          <a:p>
            <a:pPr marL="288000" indent="-288000">
              <a:lnSpc>
                <a:spcPct val="100000"/>
              </a:lnSpc>
              <a:buFontTx/>
              <a:buChar char="-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715884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0B1D69-3C6A-946B-1BE9-3EC1AB5A1D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>
            <a:extLst>
              <a:ext uri="{FF2B5EF4-FFF2-40B4-BE49-F238E27FC236}">
                <a16:creationId xmlns:a16="http://schemas.microsoft.com/office/drawing/2014/main" id="{304B300C-B266-69B6-5873-05A26980046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8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98E6726-A83F-30A3-1ED4-3C4E2C4848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671389" y="782782"/>
            <a:ext cx="3520611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EF2B75E2-82B9-4C9B-44D9-7622FCA0FE61}"/>
              </a:ext>
            </a:extLst>
          </p:cNvPr>
          <p:cNvSpPr txBox="1">
            <a:spLocks/>
          </p:cNvSpPr>
          <p:nvPr/>
        </p:nvSpPr>
        <p:spPr>
          <a:xfrm>
            <a:off x="228600" y="604389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Role &amp; Responsibilities of SHI</a:t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A814ED0-4653-8E49-EF60-20E4B1E67D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782782"/>
            <a:ext cx="3493213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61EC8256-86BF-1AFD-0868-0B2EEB331A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25" y="105136"/>
            <a:ext cx="1346236" cy="38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F4699E6-07EF-C526-6EB9-4EFD8EC0483B}"/>
              </a:ext>
            </a:extLst>
          </p:cNvPr>
          <p:cNvSpPr txBox="1">
            <a:spLocks/>
          </p:cNvSpPr>
          <p:nvPr/>
        </p:nvSpPr>
        <p:spPr>
          <a:xfrm>
            <a:off x="219635" y="1421353"/>
            <a:ext cx="11696700" cy="50175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endParaRPr lang="en-US" sz="2000" b="1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2000" b="1" dirty="0"/>
              <a:t>Role</a:t>
            </a:r>
          </a:p>
          <a:p>
            <a:pPr marL="288000" indent="-288000">
              <a:lnSpc>
                <a:spcPct val="100000"/>
              </a:lnSpc>
              <a:buFontTx/>
              <a:buChar char="-"/>
            </a:pPr>
            <a:r>
              <a:rPr lang="en-US" sz="2000" dirty="0"/>
              <a:t>Assist and guide Indian Haj Pilgrims throughout their pilgrimage.</a:t>
            </a:r>
          </a:p>
          <a:p>
            <a:pPr marL="288000" indent="-288000">
              <a:lnSpc>
                <a:spcPct val="100000"/>
              </a:lnSpc>
              <a:buFontTx/>
              <a:buChar char="-"/>
            </a:pPr>
            <a:r>
              <a:rPr lang="en-US" sz="2000" dirty="0"/>
              <a:t>Provide logistical and emotional support during their stay in Saudi Arabia.</a:t>
            </a:r>
          </a:p>
          <a:p>
            <a:pPr marL="288000" indent="-288000">
              <a:lnSpc>
                <a:spcPct val="100000"/>
              </a:lnSpc>
              <a:buFontTx/>
              <a:buChar char="-"/>
            </a:pPr>
            <a:r>
              <a:rPr lang="en-US" sz="2000" dirty="0"/>
              <a:t>Ensure smooth coordination with Indian authorities.</a:t>
            </a:r>
          </a:p>
          <a:p>
            <a:pPr marL="288000" indent="-288000">
              <a:lnSpc>
                <a:spcPct val="100000"/>
              </a:lnSpc>
              <a:buFontTx/>
              <a:buChar char="-"/>
            </a:pPr>
            <a:endParaRPr lang="en-US" sz="2000" dirty="0"/>
          </a:p>
          <a:p>
            <a:pPr marL="0" indent="0">
              <a:lnSpc>
                <a:spcPct val="100000"/>
              </a:lnSpc>
              <a:buNone/>
            </a:pPr>
            <a:r>
              <a:rPr lang="en-US" sz="2000" b="1" dirty="0"/>
              <a:t>Responsibilities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/>
              <a:t>- Assist pilgrims with travel, accommodation, and rituals.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/>
              <a:t>- Provide medical and emergency support.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/>
              <a:t>- Ensure discipline and adherence to Haj protocols.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/>
              <a:t>- Help in lost baggage claims and grievance redressal.</a:t>
            </a:r>
          </a:p>
          <a:p>
            <a:pPr marL="288000" indent="-288000">
              <a:lnSpc>
                <a:spcPct val="100000"/>
              </a:lnSpc>
              <a:buFontTx/>
              <a:buChar char="-"/>
            </a:pPr>
            <a:endParaRPr lang="en-US" sz="2000" dirty="0"/>
          </a:p>
          <a:p>
            <a:pPr marL="288000" indent="-288000">
              <a:lnSpc>
                <a:spcPct val="100000"/>
              </a:lnSpc>
              <a:buFontTx/>
              <a:buChar char="-"/>
            </a:pPr>
            <a:endParaRPr lang="en-US" sz="2000" dirty="0"/>
          </a:p>
          <a:p>
            <a:pPr marL="288000" indent="-288000">
              <a:lnSpc>
                <a:spcPct val="100000"/>
              </a:lnSpc>
              <a:buFontTx/>
              <a:buChar char="-"/>
            </a:pPr>
            <a:endParaRPr lang="en-US" sz="2000" dirty="0"/>
          </a:p>
          <a:p>
            <a:pPr marL="288000" indent="-288000">
              <a:lnSpc>
                <a:spcPct val="100000"/>
              </a:lnSpc>
              <a:buFontTx/>
              <a:buChar char="-"/>
            </a:pPr>
            <a:endParaRPr lang="en-US" sz="2000" dirty="0"/>
          </a:p>
          <a:p>
            <a:pPr marL="288000" indent="-288000">
              <a:lnSpc>
                <a:spcPct val="100000"/>
              </a:lnSpc>
              <a:buFontTx/>
              <a:buChar char="-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669527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6CAB371-792C-0762-801A-16233ACEE2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>
            <a:extLst>
              <a:ext uri="{FF2B5EF4-FFF2-40B4-BE49-F238E27FC236}">
                <a16:creationId xmlns:a16="http://schemas.microsoft.com/office/drawing/2014/main" id="{B1639827-AC0C-E5AA-B109-1F2FD9A43BF4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8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2209623-B417-0BE6-A04F-7078A13308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782782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649AEFFE-92FA-4C1D-B630-63725B8BA6A8}"/>
              </a:ext>
            </a:extLst>
          </p:cNvPr>
          <p:cNvSpPr txBox="1">
            <a:spLocks/>
          </p:cNvSpPr>
          <p:nvPr/>
        </p:nvSpPr>
        <p:spPr>
          <a:xfrm>
            <a:off x="228600" y="604389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Benefits of SHI</a:t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43B4B04-39FD-1104-0025-3BF0994367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782782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>
            <a:extLst>
              <a:ext uri="{FF2B5EF4-FFF2-40B4-BE49-F238E27FC236}">
                <a16:creationId xmlns:a16="http://schemas.microsoft.com/office/drawing/2014/main" id="{93280703-5289-8E6F-F6C8-F8C86CAB4F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25" y="105136"/>
            <a:ext cx="1346236" cy="38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171DE9E-0A5D-E7DE-A6D5-305E5FFFA4A1}"/>
              </a:ext>
            </a:extLst>
          </p:cNvPr>
          <p:cNvSpPr txBox="1">
            <a:spLocks/>
          </p:cNvSpPr>
          <p:nvPr/>
        </p:nvSpPr>
        <p:spPr>
          <a:xfrm>
            <a:off x="219635" y="1421353"/>
            <a:ext cx="11696700" cy="501754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endParaRPr lang="en-US" sz="2000" b="1" dirty="0"/>
          </a:p>
          <a:p>
            <a:pPr marL="288000" indent="-288000">
              <a:lnSpc>
                <a:spcPct val="100000"/>
              </a:lnSpc>
              <a:buFontTx/>
              <a:buChar char="-"/>
            </a:pPr>
            <a:r>
              <a:rPr lang="en-US" sz="2000" dirty="0"/>
              <a:t>Opportunity to serve the Guests of Allah.</a:t>
            </a:r>
          </a:p>
          <a:p>
            <a:pPr marL="288000" indent="-288000">
              <a:lnSpc>
                <a:spcPct val="100000"/>
              </a:lnSpc>
              <a:buFontTx/>
              <a:buChar char="-"/>
            </a:pPr>
            <a:r>
              <a:rPr lang="en-US" sz="2000" dirty="0"/>
              <a:t>Spiritual reward and personal growth.</a:t>
            </a:r>
          </a:p>
          <a:p>
            <a:pPr marL="288000" indent="-288000">
              <a:lnSpc>
                <a:spcPct val="100000"/>
              </a:lnSpc>
              <a:buFontTx/>
              <a:buChar char="-"/>
            </a:pPr>
            <a:r>
              <a:rPr lang="en-US" sz="2000" dirty="0"/>
              <a:t>Chance to perform Haj while fulfilling duties.</a:t>
            </a:r>
          </a:p>
          <a:p>
            <a:pPr marL="288000" indent="-288000">
              <a:lnSpc>
                <a:spcPct val="100000"/>
              </a:lnSpc>
              <a:buFontTx/>
              <a:buChar char="-"/>
            </a:pPr>
            <a:endParaRPr lang="en-US" sz="2000" dirty="0"/>
          </a:p>
          <a:p>
            <a:pPr marL="288000" indent="-288000">
              <a:lnSpc>
                <a:spcPct val="100000"/>
              </a:lnSpc>
              <a:buFontTx/>
              <a:buChar char="-"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298112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9094E7-75EF-459C-D153-4CCCA0C442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>
            <a:extLst>
              <a:ext uri="{FF2B5EF4-FFF2-40B4-BE49-F238E27FC236}">
                <a16:creationId xmlns:a16="http://schemas.microsoft.com/office/drawing/2014/main" id="{8A298786-F195-B142-C36F-47B12F9645F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8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99BCA62-770D-AB3C-3E3A-CC5AA45B5D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782782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22409215-AC5F-01C4-602B-CB582D28EF0D}"/>
              </a:ext>
            </a:extLst>
          </p:cNvPr>
          <p:cNvSpPr txBox="1">
            <a:spLocks/>
          </p:cNvSpPr>
          <p:nvPr/>
        </p:nvSpPr>
        <p:spPr>
          <a:xfrm>
            <a:off x="228600" y="604389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Attributes of SHI</a:t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19DF436-EBFB-600C-1DDE-50A3E09DE3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782782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BF92746D-23CE-1577-9011-83A6AC70F382}"/>
              </a:ext>
            </a:extLst>
          </p:cNvPr>
          <p:cNvSpPr txBox="1">
            <a:spLocks/>
          </p:cNvSpPr>
          <p:nvPr/>
        </p:nvSpPr>
        <p:spPr>
          <a:xfrm>
            <a:off x="219635" y="1376363"/>
            <a:ext cx="11696700" cy="52784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8000" indent="-288000" algn="just">
              <a:lnSpc>
                <a:spcPct val="100000"/>
              </a:lnSpc>
              <a:buFontTx/>
              <a:buChar char="-"/>
            </a:pPr>
            <a:r>
              <a:rPr lang="en-US" sz="2000" b="1" dirty="0"/>
              <a:t>Conscientious &amp; Responsible </a:t>
            </a:r>
            <a:r>
              <a:rPr lang="en-US" sz="2000" dirty="0"/>
              <a:t>– Committed to duty with integrity.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r>
              <a:rPr lang="en-US" sz="2000" b="1" dirty="0"/>
              <a:t>Patience &amp; Perseverance </a:t>
            </a:r>
            <a:r>
              <a:rPr lang="en-US" sz="2000" dirty="0"/>
              <a:t>– Ability to handle challenges calmly and persistently.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r>
              <a:rPr lang="en-US" sz="2000" b="1" dirty="0"/>
              <a:t>Service-Oriented </a:t>
            </a:r>
            <a:r>
              <a:rPr lang="en-US" sz="2000" dirty="0"/>
              <a:t>– Willingness to assist pilgrims with dedication.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r>
              <a:rPr lang="en-US" sz="2000" b="1" dirty="0"/>
              <a:t>Common Sense &amp; Problem-Solving </a:t>
            </a:r>
            <a:r>
              <a:rPr lang="en-US" sz="2000" dirty="0"/>
              <a:t>– Ability to make practical decisions.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r>
              <a:rPr lang="en-US" sz="2000" b="1" dirty="0"/>
              <a:t>Polite &amp; Respectful </a:t>
            </a:r>
            <a:r>
              <a:rPr lang="en-US" sz="2000" dirty="0"/>
              <a:t>– Courteous behavior in all interactions.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r>
              <a:rPr lang="en-US" sz="2000" b="1" dirty="0"/>
              <a:t>Good Health </a:t>
            </a:r>
            <a:r>
              <a:rPr lang="en-US" sz="2000" dirty="0"/>
              <a:t>– Physically fit to manage responsibilities.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r>
              <a:rPr lang="en-US" sz="2000" b="1" dirty="0"/>
              <a:t>Strong Knowledge Base:</a:t>
            </a:r>
          </a:p>
          <a:p>
            <a:pPr marL="745200" lvl="1" indent="-288000" algn="just">
              <a:lnSpc>
                <a:spcPct val="100000"/>
              </a:lnSpc>
              <a:buFontTx/>
              <a:buChar char="-"/>
            </a:pPr>
            <a:r>
              <a:rPr lang="en-US" sz="2000" dirty="0"/>
              <a:t>Language &amp; culture of pilgrims.</a:t>
            </a:r>
          </a:p>
          <a:p>
            <a:pPr marL="745200" lvl="1" indent="-288000" algn="just">
              <a:lnSpc>
                <a:spcPct val="100000"/>
              </a:lnSpc>
              <a:buFontTx/>
              <a:buChar char="-"/>
            </a:pPr>
            <a:r>
              <a:rPr lang="en-US" sz="2000" dirty="0"/>
              <a:t>Functioning of CGI Desks, Cells, Sections, &amp; Procedures.</a:t>
            </a:r>
          </a:p>
          <a:p>
            <a:pPr marL="745200" lvl="1" indent="-288000" algn="just">
              <a:lnSpc>
                <a:spcPct val="100000"/>
              </a:lnSpc>
              <a:buFontTx/>
              <a:buChar char="-"/>
            </a:pPr>
            <a:r>
              <a:rPr lang="en-US" sz="2000" dirty="0"/>
              <a:t>Logistics, movement, and rituals of the 5 days of Haj in </a:t>
            </a:r>
            <a:r>
              <a:rPr lang="en-US" sz="2000" dirty="0" err="1"/>
              <a:t>Mashaer</a:t>
            </a:r>
            <a:r>
              <a:rPr lang="en-US" sz="2000" dirty="0"/>
              <a:t> Region.</a:t>
            </a:r>
          </a:p>
          <a:p>
            <a:pPr marL="745200" lvl="1" indent="-288000" algn="just">
              <a:lnSpc>
                <a:spcPct val="100000"/>
              </a:lnSpc>
              <a:buFontTx/>
              <a:buChar char="-"/>
            </a:pPr>
            <a:r>
              <a:rPr lang="en-US" sz="2000" dirty="0"/>
              <a:t>Locations &amp; services of Branch Offices, Hospitals, Dispensaries, &amp; Facilities.</a:t>
            </a:r>
          </a:p>
          <a:p>
            <a:pPr marL="745200" lvl="1" indent="-288000" algn="just">
              <a:lnSpc>
                <a:spcPct val="100000"/>
              </a:lnSpc>
              <a:buFontTx/>
              <a:buChar char="-"/>
            </a:pPr>
            <a:r>
              <a:rPr lang="en-US" sz="2000" dirty="0"/>
              <a:t>Geography of Makkah, Mina, Arafat, </a:t>
            </a:r>
            <a:r>
              <a:rPr lang="en-US" sz="2000" dirty="0" err="1"/>
              <a:t>Muzdalifah</a:t>
            </a:r>
            <a:r>
              <a:rPr lang="en-US" sz="2000" dirty="0"/>
              <a:t>, &amp; Madinah.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r>
              <a:rPr lang="en-US" sz="2000" b="1" dirty="0"/>
              <a:t>Stay Updated </a:t>
            </a:r>
            <a:r>
              <a:rPr lang="en-US" sz="2000" dirty="0"/>
              <a:t>– Keep track of developments, announcements, and changes (e.g., Metro train stations).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018776DC-03D0-504B-8D84-144C375503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25" y="105136"/>
            <a:ext cx="1346236" cy="38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0873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28D243-F23B-81D1-A548-B2CFDF3819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>
            <a:extLst>
              <a:ext uri="{FF2B5EF4-FFF2-40B4-BE49-F238E27FC236}">
                <a16:creationId xmlns:a16="http://schemas.microsoft.com/office/drawing/2014/main" id="{23501495-F6F0-5BF9-B322-03D743E905C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8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EF32A65-B9FE-DC32-8012-245CBEFC6ED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782782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BEA3601C-151B-7A4E-BDA4-49732B994263}"/>
              </a:ext>
            </a:extLst>
          </p:cNvPr>
          <p:cNvSpPr txBox="1">
            <a:spLocks/>
          </p:cNvSpPr>
          <p:nvPr/>
        </p:nvSpPr>
        <p:spPr>
          <a:xfrm>
            <a:off x="228600" y="604389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Duties</a:t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64F6BFE8-CBC1-14A1-ADE5-4549B18578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782782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0931F3A1-F02A-9B47-5DD0-461ED89F2E56}"/>
              </a:ext>
            </a:extLst>
          </p:cNvPr>
          <p:cNvSpPr txBox="1">
            <a:spLocks/>
          </p:cNvSpPr>
          <p:nvPr/>
        </p:nvSpPr>
        <p:spPr>
          <a:xfrm>
            <a:off x="219635" y="1376363"/>
            <a:ext cx="11696700" cy="52784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8000" indent="-288000" algn="just">
              <a:lnSpc>
                <a:spcPct val="100000"/>
              </a:lnSpc>
              <a:buFontTx/>
              <a:buChar char="-"/>
            </a:pPr>
            <a:endParaRPr lang="en-US" sz="2000" b="1" dirty="0"/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r>
              <a:rPr lang="en-US" sz="2000" b="1" dirty="0"/>
              <a:t>Report &amp; Deploy:</a:t>
            </a:r>
            <a:r>
              <a:rPr lang="en-US" sz="2000" dirty="0"/>
              <a:t> Check-in at IHPO, work under AHO/Haj Superintendent in Branch Offices.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r>
              <a:rPr lang="en-US" sz="2000" b="1" dirty="0"/>
              <a:t>Accompany &amp; Assist: </a:t>
            </a:r>
            <a:r>
              <a:rPr lang="en-US" sz="2000" dirty="0"/>
              <a:t>Stay with assigned pilgrims, ensure welfare, and aid in Haj &amp; Umrah rituals.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r>
              <a:rPr lang="en-US" sz="2000" b="1" dirty="0"/>
              <a:t>Sensitize Hajis:</a:t>
            </a:r>
            <a:r>
              <a:rPr lang="en-US" sz="2000" dirty="0"/>
              <a:t> Emigration takes 3-4 hours; baggage transport has limitations.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r>
              <a:rPr lang="en-US" sz="2000" b="1" dirty="0"/>
              <a:t>Daily Visits:</a:t>
            </a:r>
            <a:r>
              <a:rPr lang="en-US" sz="2000" dirty="0"/>
              <a:t> Inspect pilgrim accommodations, address grievances, and report issues.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r>
              <a:rPr lang="en-US" sz="2000" b="1" dirty="0"/>
              <a:t>Travel Coordination:</a:t>
            </a:r>
            <a:r>
              <a:rPr lang="en-US" sz="2000" dirty="0"/>
              <a:t> Guide Hajis on movement to/from Makkah &amp; Madinah.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r>
              <a:rPr lang="en-US" sz="2000" b="1" dirty="0"/>
              <a:t>Emergency Support:</a:t>
            </a:r>
            <a:r>
              <a:rPr lang="en-US" sz="2000" dirty="0"/>
              <a:t> Assist in loss/theft complaints, medical aid, and burial procedures.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r>
              <a:rPr lang="en-US" sz="2000" b="1" dirty="0"/>
              <a:t>Mina &amp; Arafat Duties:</a:t>
            </a:r>
            <a:r>
              <a:rPr lang="en-US" sz="2000" dirty="0"/>
              <a:t> Ensure pilgrim movement, accommodation, and Rami (stoning) support.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r>
              <a:rPr lang="en-US" sz="2000" b="1" dirty="0"/>
              <a:t>Departure Assistance:</a:t>
            </a:r>
            <a:r>
              <a:rPr lang="en-US" sz="2000" dirty="0"/>
              <a:t> Help with baggage check-in, emigration, and final departure.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r>
              <a:rPr lang="en-US" sz="2000" b="1" dirty="0"/>
              <a:t>Escalation: </a:t>
            </a:r>
            <a:r>
              <a:rPr lang="en-US" sz="2000" dirty="0"/>
              <a:t>Report unresolved issues to AHO, IHPO, or higher authorities if needed.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r>
              <a:rPr lang="en-US" sz="2000" b="1" dirty="0"/>
              <a:t>On-Demand Support: </a:t>
            </a:r>
            <a:r>
              <a:rPr lang="en-US" sz="2000" dirty="0"/>
              <a:t>Assist HA/AHO in emergencies as per IHPO/Consul guidelines.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endParaRPr lang="en-US" sz="3000" dirty="0"/>
          </a:p>
          <a:p>
            <a:pPr marL="288000" indent="-288000">
              <a:lnSpc>
                <a:spcPct val="100000"/>
              </a:lnSpc>
              <a:buFontTx/>
              <a:buChar char="-"/>
            </a:pPr>
            <a:endParaRPr lang="en-US" sz="32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D13D024-F9F1-BA5E-744B-BBA0DEC86E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25" y="115410"/>
            <a:ext cx="1346236" cy="38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9623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A918B9-BCD0-D598-08A6-CCDCB77EBA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>
            <a:extLst>
              <a:ext uri="{FF2B5EF4-FFF2-40B4-BE49-F238E27FC236}">
                <a16:creationId xmlns:a16="http://schemas.microsoft.com/office/drawing/2014/main" id="{B07A0689-FBF1-8C9E-EA04-D9B2227A935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8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556D1678-135D-9C81-6665-F4B6B0E5CF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782782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2AE1983A-9F6C-52A7-40C2-37AEB5C072B7}"/>
              </a:ext>
            </a:extLst>
          </p:cNvPr>
          <p:cNvSpPr txBox="1">
            <a:spLocks/>
          </p:cNvSpPr>
          <p:nvPr/>
        </p:nvSpPr>
        <p:spPr>
          <a:xfrm>
            <a:off x="228600" y="604389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Do’s for SHI</a:t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4354493-7FD0-A37E-5FB7-6D4A38098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782782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0D9774C-29D5-F82B-BA3C-4AB6BCD77E31}"/>
              </a:ext>
            </a:extLst>
          </p:cNvPr>
          <p:cNvSpPr txBox="1">
            <a:spLocks/>
          </p:cNvSpPr>
          <p:nvPr/>
        </p:nvSpPr>
        <p:spPr>
          <a:xfrm>
            <a:off x="219635" y="1376363"/>
            <a:ext cx="11696700" cy="52784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8000" indent="-288000" algn="just">
              <a:lnSpc>
                <a:spcPct val="100000"/>
              </a:lnSpc>
              <a:buFontTx/>
              <a:buChar char="-"/>
            </a:pPr>
            <a:endParaRPr lang="en-US" sz="2000" dirty="0"/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r>
              <a:rPr lang="en-US" sz="2000" dirty="0"/>
              <a:t>Thank Almighty Allah for your selection as SHI.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r>
              <a:rPr lang="en-US" sz="2000" dirty="0"/>
              <a:t>Feel proud to be an SHI, Wear SHI jacket during entire course of stay/ pilgrimage.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r>
              <a:rPr lang="en-US" sz="2000" dirty="0"/>
              <a:t>SHI should read Haj Guide, Guidelines for Haj and other latest instructions issued by Haj Committee of India / CGI Jeddah thoroughly to ensure the instructions disseminated to each Haji.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r>
              <a:rPr lang="en-US" sz="2000" dirty="0"/>
              <a:t>Interact with other SHIs &amp; </a:t>
            </a:r>
            <a:r>
              <a:rPr lang="en-US" sz="2000" dirty="0" err="1"/>
              <a:t>Deputationists</a:t>
            </a:r>
            <a:endParaRPr lang="en-US" sz="2000" dirty="0"/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r>
              <a:rPr lang="en-US" sz="2000" dirty="0"/>
              <a:t>Maintain record of the daily Diary. Fill the details of Hajis served, name, Cover no etc. to submit weekly reports in the specified proforma.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r>
              <a:rPr lang="en-US" sz="2000" dirty="0"/>
              <a:t>Act to the correct information and knowledge.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r>
              <a:rPr lang="en-US" sz="2000" dirty="0"/>
              <a:t>Always say yes to the duties assigned by the AHO/Haj Superintendent/In-charge of your branch office, even during odd hours.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F7045BD-DE65-6B73-54EA-C44514654C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25" y="105136"/>
            <a:ext cx="1346236" cy="38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5765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9CE7CD-DFB3-1125-3124-B7C855C2AE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 hidden="1">
            <a:extLst>
              <a:ext uri="{FF2B5EF4-FFF2-40B4-BE49-F238E27FC236}">
                <a16:creationId xmlns:a16="http://schemas.microsoft.com/office/drawing/2014/main" id="{700341A8-9C31-AD7A-34C1-6A2FA75E917D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365125"/>
            <a:ext cx="10515600" cy="1325563"/>
          </a:xfrm>
        </p:spPr>
        <p:txBody>
          <a:bodyPr/>
          <a:lstStyle/>
          <a:p>
            <a:r>
              <a:rPr lang="en-US" dirty="0"/>
              <a:t>Project analysis slide 8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F1BB5E35-9F9A-2886-2EF1-5D61F3D94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05775" y="782782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itle 1">
            <a:extLst>
              <a:ext uri="{FF2B5EF4-FFF2-40B4-BE49-F238E27FC236}">
                <a16:creationId xmlns:a16="http://schemas.microsoft.com/office/drawing/2014/main" id="{A63F00C8-549A-7264-BD74-814FEC057A3E}"/>
              </a:ext>
            </a:extLst>
          </p:cNvPr>
          <p:cNvSpPr txBox="1">
            <a:spLocks/>
          </p:cNvSpPr>
          <p:nvPr/>
        </p:nvSpPr>
        <p:spPr>
          <a:xfrm>
            <a:off x="228600" y="604389"/>
            <a:ext cx="117348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Don’ts for SHI</a:t>
            </a:r>
            <a:br>
              <a:rPr lang="en-US" sz="28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r>
              <a:rPr 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4E77874-1A2C-5933-2B72-6F8E5D7EF0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0" y="782782"/>
            <a:ext cx="4086225" cy="0"/>
          </a:xfrm>
          <a:prstGeom prst="line">
            <a:avLst/>
          </a:prstGeom>
          <a:ln>
            <a:solidFill>
              <a:schemeClr val="accent3">
                <a:lumMod val="5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A2F9D465-6717-7F69-8167-F17BCF9F098F}"/>
              </a:ext>
            </a:extLst>
          </p:cNvPr>
          <p:cNvSpPr txBox="1">
            <a:spLocks/>
          </p:cNvSpPr>
          <p:nvPr/>
        </p:nvSpPr>
        <p:spPr>
          <a:xfrm>
            <a:off x="219635" y="1376363"/>
            <a:ext cx="11696700" cy="52784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8000" indent="-288000" algn="just">
              <a:lnSpc>
                <a:spcPct val="100000"/>
              </a:lnSpc>
              <a:buFontTx/>
              <a:buChar char="-"/>
            </a:pPr>
            <a:endParaRPr lang="en-US" sz="2000" dirty="0"/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endParaRPr lang="en-US" sz="2000" dirty="0"/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endParaRPr lang="en-US" sz="2000" dirty="0"/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r>
              <a:rPr lang="en-US" sz="2000" dirty="0"/>
              <a:t>Do not interact with Media/Press.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r>
              <a:rPr lang="en-US" sz="2000" dirty="0"/>
              <a:t>Do not advise on the rituals in view of various </a:t>
            </a:r>
            <a:r>
              <a:rPr lang="en-US" sz="2000" dirty="0" err="1"/>
              <a:t>Maslaks</a:t>
            </a:r>
            <a:r>
              <a:rPr lang="en-US" sz="2000" dirty="0"/>
              <a:t> / Sects in India.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r>
              <a:rPr lang="en-US" sz="2000" dirty="0"/>
              <a:t>Do not lead groups of pilgrims to raise their problems before the competent authorities.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r>
              <a:rPr lang="en-US" sz="2000" dirty="0"/>
              <a:t>Do not suggest or guide in unauthorized or illegal or non-official way.</a:t>
            </a:r>
          </a:p>
          <a:p>
            <a:pPr marL="288000" indent="-288000" algn="just">
              <a:lnSpc>
                <a:spcPct val="100000"/>
              </a:lnSpc>
              <a:buFontTx/>
              <a:buChar char="-"/>
            </a:pPr>
            <a:r>
              <a:rPr lang="en-US" sz="2000" dirty="0"/>
              <a:t>Do not give negative gestures to the pilgrims in need.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C8E2629-61B5-3788-0A4C-F3E591250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425" y="105136"/>
            <a:ext cx="1346236" cy="381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2011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3">
      <a:dk1>
        <a:srgbClr val="000000"/>
      </a:dk1>
      <a:lt1>
        <a:sysClr val="window" lastClr="FFFFFF"/>
      </a:lt1>
      <a:dk2>
        <a:srgbClr val="585858"/>
      </a:dk2>
      <a:lt2>
        <a:srgbClr val="E3E3E3"/>
      </a:lt2>
      <a:accent1>
        <a:srgbClr val="E20613"/>
      </a:accent1>
      <a:accent2>
        <a:srgbClr val="A9C038"/>
      </a:accent2>
      <a:accent3>
        <a:srgbClr val="11AEC7"/>
      </a:accent3>
      <a:accent4>
        <a:srgbClr val="F59F26"/>
      </a:accent4>
      <a:accent5>
        <a:srgbClr val="0062A9"/>
      </a:accent5>
      <a:accent6>
        <a:srgbClr val="EB6047"/>
      </a:accent6>
      <a:hlink>
        <a:srgbClr val="8ED9F6"/>
      </a:hlink>
      <a:folHlink>
        <a:srgbClr val="C00000"/>
      </a:folHlink>
    </a:clrScheme>
    <a:fontScheme name="Modern 01">
      <a:majorFont>
        <a:latin typeface="Century Gothic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455520_Project analysis, from 24Slides_SL_V1.potx" id="{55E7247F-78B2-40DB-9AFE-D4DD42FA8F09}" vid="{22E2FD65-A32D-4798-AF43-CE42F250BDD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F609EDA-869E-4BE5-AE5D-B898C584B6FF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61A00BBF-EEBB-4E18-B8CB-F926EAAC48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FD05317-60D6-4B3A-8545-888496D1A8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Project analysis, from 24Slides</Template>
  <TotalTime>538</TotalTime>
  <Words>1889</Words>
  <Application>Microsoft Office PowerPoint</Application>
  <PresentationFormat>Widescreen</PresentationFormat>
  <Paragraphs>265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Century Gothic</vt:lpstr>
      <vt:lpstr>Segoe UI Light</vt:lpstr>
      <vt:lpstr>Office Theme</vt:lpstr>
      <vt:lpstr>State Haj Inspectors Role &amp; Responsibilities</vt:lpstr>
      <vt:lpstr>Project analysis slide 8</vt:lpstr>
      <vt:lpstr>Project analysis slide 8</vt:lpstr>
      <vt:lpstr>Project analysis slide 8</vt:lpstr>
      <vt:lpstr>Project analysis slide 8</vt:lpstr>
      <vt:lpstr>Project analysis slide 8</vt:lpstr>
      <vt:lpstr>Project analysis slide 8</vt:lpstr>
      <vt:lpstr>Project analysis slide 8</vt:lpstr>
      <vt:lpstr>Project analysis slide 8</vt:lpstr>
      <vt:lpstr>Project analysis slide 8</vt:lpstr>
      <vt:lpstr>Project analysis slide 8</vt:lpstr>
      <vt:lpstr>Project analysis slide 8</vt:lpstr>
      <vt:lpstr>Project analysis slide 8</vt:lpstr>
      <vt:lpstr>Project analysis slide 8</vt:lpstr>
      <vt:lpstr>Project analysis slide 8</vt:lpstr>
      <vt:lpstr>Project analysis slide 8</vt:lpstr>
      <vt:lpstr>Project analysis slide 8</vt:lpstr>
      <vt:lpstr>Project analysis slide 8</vt:lpstr>
      <vt:lpstr>Project analysis slide 8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Niyaz Ahmad</dc:creator>
  <cp:lastModifiedBy>Mohd Niyaz Ahmad</cp:lastModifiedBy>
  <cp:revision>36</cp:revision>
  <dcterms:created xsi:type="dcterms:W3CDTF">2025-02-22T13:17:49Z</dcterms:created>
  <dcterms:modified xsi:type="dcterms:W3CDTF">2025-02-25T00:45:26Z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